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Canva Sans Medium" charset="1" panose="020B0603030501040103"/>
      <p:regular r:id="rId14"/>
    </p:embeddedFont>
    <p:embeddedFont>
      <p:font typeface="Canva Sans Medium Italics" charset="1" panose="020B0603030501040103"/>
      <p:regular r:id="rId15"/>
    </p:embeddedFont>
    <p:embeddedFont>
      <p:font typeface="Neue Machina" charset="1" panose="00000500000000000000"/>
      <p:regular r:id="rId16"/>
    </p:embeddedFont>
    <p:embeddedFont>
      <p:font typeface="Neue Machina Light" charset="1" panose="00000400000000000000"/>
      <p:regular r:id="rId17"/>
    </p:embeddedFont>
    <p:embeddedFont>
      <p:font typeface="Neue Machina Ultra-Bold" charset="1" panose="000009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24" Target="slides/slide6.xml" Type="http://schemas.openxmlformats.org/officeDocument/2006/relationships/slide"/><Relationship Id="rId25" Target="slides/slide7.xml" Type="http://schemas.openxmlformats.org/officeDocument/2006/relationships/slide"/><Relationship Id="rId26" Target="slides/slide8.xml" Type="http://schemas.openxmlformats.org/officeDocument/2006/relationships/slide"/><Relationship Id="rId27" Target="slides/slide9.xml" Type="http://schemas.openxmlformats.org/officeDocument/2006/relationships/slide"/><Relationship Id="rId28" Target="slides/slide10.xml" Type="http://schemas.openxmlformats.org/officeDocument/2006/relationships/slide"/><Relationship Id="rId29" Target="slides/slide11.xml" Type="http://schemas.openxmlformats.org/officeDocument/2006/relationships/slide"/><Relationship Id="rId3" Target="viewProps.xml" Type="http://schemas.openxmlformats.org/officeDocument/2006/relationships/viewProps"/><Relationship Id="rId30" Target="slides/slide12.xml" Type="http://schemas.openxmlformats.org/officeDocument/2006/relationships/slide"/><Relationship Id="rId31" Target="slides/slide13.xml" Type="http://schemas.openxmlformats.org/officeDocument/2006/relationships/slide"/><Relationship Id="rId32" Target="slides/slide14.xml" Type="http://schemas.openxmlformats.org/officeDocument/2006/relationships/slide"/><Relationship Id="rId33" Target="slides/slide15.xml" Type="http://schemas.openxmlformats.org/officeDocument/2006/relationships/slide"/><Relationship Id="rId34" Target="slides/slide1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2.png" Type="http://schemas.openxmlformats.org/officeDocument/2006/relationships/image"/><Relationship Id="rId4" Target="../media/image19.jpeg" Type="http://schemas.openxmlformats.org/officeDocument/2006/relationships/image"/><Relationship Id="rId5" Target="../media/image20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1.png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2.png" Type="http://schemas.openxmlformats.org/officeDocument/2006/relationships/image"/><Relationship Id="rId4" Target="../media/image24.jpeg" Type="http://schemas.openxmlformats.org/officeDocument/2006/relationships/image"/><Relationship Id="rId5" Target="../media/image25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2.png" Type="http://schemas.openxmlformats.org/officeDocument/2006/relationships/image"/><Relationship Id="rId4" Target="../media/image26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8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2.png" Type="http://schemas.openxmlformats.org/officeDocument/2006/relationships/image"/><Relationship Id="rId4" Target="../media/image15.png" Type="http://schemas.openxmlformats.org/officeDocument/2006/relationships/image"/><Relationship Id="rId5" Target="../media/image16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2.png" Type="http://schemas.openxmlformats.org/officeDocument/2006/relationships/image"/><Relationship Id="rId4" Target="../media/image17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2.png" Type="http://schemas.openxmlformats.org/officeDocument/2006/relationships/image"/><Relationship Id="rId4" Target="../media/image1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686911">
            <a:off x="-3693033" y="-2734456"/>
            <a:ext cx="7386066" cy="8229600"/>
          </a:xfrm>
          <a:custGeom>
            <a:avLst/>
            <a:gdLst/>
            <a:ahLst/>
            <a:cxnLst/>
            <a:rect r="r" b="b" t="t" l="l"/>
            <a:pathLst>
              <a:path h="8229600" w="7386066">
                <a:moveTo>
                  <a:pt x="0" y="0"/>
                </a:moveTo>
                <a:lnTo>
                  <a:pt x="7386066" y="0"/>
                </a:lnTo>
                <a:lnTo>
                  <a:pt x="738606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601276" y="6831321"/>
            <a:ext cx="9085447" cy="2147469"/>
          </a:xfrm>
          <a:custGeom>
            <a:avLst/>
            <a:gdLst/>
            <a:ahLst/>
            <a:cxnLst/>
            <a:rect r="r" b="b" t="t" l="l"/>
            <a:pathLst>
              <a:path h="2147469" w="9085447">
                <a:moveTo>
                  <a:pt x="0" y="0"/>
                </a:moveTo>
                <a:lnTo>
                  <a:pt x="9085448" y="0"/>
                </a:lnTo>
                <a:lnTo>
                  <a:pt x="9085448" y="2147470"/>
                </a:lnTo>
                <a:lnTo>
                  <a:pt x="0" y="21474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734438">
            <a:off x="13278231" y="7992791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7397763" y="10096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-1429322">
            <a:off x="9174251" y="5880361"/>
            <a:ext cx="13275725" cy="6196859"/>
          </a:xfrm>
          <a:custGeom>
            <a:avLst/>
            <a:gdLst/>
            <a:ahLst/>
            <a:cxnLst/>
            <a:rect r="r" b="b" t="t" l="l"/>
            <a:pathLst>
              <a:path h="6196859" w="13275725">
                <a:moveTo>
                  <a:pt x="0" y="0"/>
                </a:moveTo>
                <a:lnTo>
                  <a:pt x="13275724" y="0"/>
                </a:lnTo>
                <a:lnTo>
                  <a:pt x="13275724" y="6196859"/>
                </a:lnTo>
                <a:lnTo>
                  <a:pt x="0" y="61968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475887" y="2865817"/>
            <a:ext cx="13336226" cy="298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</a:p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Canva Sans Bold"/>
              </a:rPr>
              <a:t>#4 Analysis of FIR using </a:t>
            </a:r>
            <a:r>
              <a:rPr lang="en-US" sz="6000">
                <a:solidFill>
                  <a:srgbClr val="FF3131"/>
                </a:solidFill>
                <a:latin typeface="Canva Sans Bold"/>
              </a:rPr>
              <a:t>AI/ML</a:t>
            </a:r>
            <a:r>
              <a:rPr lang="en-US" sz="6000">
                <a:solidFill>
                  <a:srgbClr val="000000"/>
                </a:solidFill>
                <a:latin typeface="Canva Sans Bold"/>
              </a:rPr>
              <a:t> for Proper Act and Section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75887" y="6966708"/>
            <a:ext cx="13336226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Table No - 103</a:t>
            </a:r>
          </a:p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Team Name - </a:t>
            </a:r>
            <a:r>
              <a:rPr lang="en-US" sz="3500">
                <a:solidFill>
                  <a:srgbClr val="0097B2"/>
                </a:solidFill>
                <a:latin typeface="Canva Sans Bold"/>
              </a:rPr>
              <a:t>CrimeBusters</a:t>
            </a:r>
          </a:p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Registration ID - 433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104470"/>
            <a:ext cx="6820485" cy="1570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000000"/>
                </a:solidFill>
                <a:latin typeface="Neue Machina Ultra-Bold"/>
              </a:rPr>
              <a:t>PROBLEM STATEMENT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789207" y="1353835"/>
            <a:ext cx="13336226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FF3131"/>
                </a:solidFill>
                <a:latin typeface="Canva Sans Bold"/>
              </a:rPr>
              <a:t>Team Leader</a:t>
            </a:r>
            <a:r>
              <a:rPr lang="en-US" sz="2499">
                <a:solidFill>
                  <a:srgbClr val="000000"/>
                </a:solidFill>
                <a:latin typeface="Canva Sans Bold"/>
              </a:rPr>
              <a:t> - Hrishikesh Yadav</a:t>
            </a:r>
          </a:p>
          <a:p>
            <a:pPr>
              <a:lnSpc>
                <a:spcPts val="3499"/>
              </a:lnSpc>
            </a:pPr>
            <a:r>
              <a:rPr lang="en-US" sz="2499">
                <a:solidFill>
                  <a:srgbClr val="FF3131"/>
                </a:solidFill>
                <a:latin typeface="Canva Sans Bold"/>
              </a:rPr>
              <a:t>Team Member</a:t>
            </a:r>
            <a:r>
              <a:rPr lang="en-US" sz="2499">
                <a:solidFill>
                  <a:srgbClr val="000000"/>
                </a:solidFill>
                <a:latin typeface="Canva Sans Bold"/>
              </a:rPr>
              <a:t> -</a:t>
            </a:r>
          </a:p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Canva Sans Bold"/>
              </a:rPr>
              <a:t>Shravya Shetty</a:t>
            </a:r>
          </a:p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Canva Sans Bold"/>
              </a:rPr>
              <a:t>Avinash Kumar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9751">
            <a:off x="-3468158" y="-3321195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078481" y="10477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1162050"/>
            <a:ext cx="16230600" cy="1258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000000"/>
                </a:solidFill>
                <a:latin typeface="Neue Machina Ultra-Bold"/>
              </a:rPr>
              <a:t>FEATURES -</a:t>
            </a:r>
          </a:p>
          <a:p>
            <a:pPr>
              <a:lnSpc>
                <a:spcPts val="3799"/>
              </a:lnSpc>
            </a:pPr>
            <a:r>
              <a:rPr lang="en-US" sz="3999">
                <a:solidFill>
                  <a:srgbClr val="FF3131"/>
                </a:solidFill>
                <a:latin typeface="Neue Machina Ultra-Bold"/>
              </a:rPr>
              <a:t>CRIME HOTSPOT GENERATION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9144000" y="-1102797"/>
            <a:ext cx="12045094" cy="3822762"/>
          </a:xfrm>
          <a:custGeom>
            <a:avLst/>
            <a:gdLst/>
            <a:ahLst/>
            <a:cxnLst/>
            <a:rect r="r" b="b" t="t" l="l"/>
            <a:pathLst>
              <a:path h="3822762" w="12045094">
                <a:moveTo>
                  <a:pt x="0" y="0"/>
                </a:moveTo>
                <a:lnTo>
                  <a:pt x="12045094" y="0"/>
                </a:lnTo>
                <a:lnTo>
                  <a:pt x="12045094" y="3822762"/>
                </a:lnTo>
                <a:lnTo>
                  <a:pt x="0" y="3822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9490466" y="2719965"/>
            <a:ext cx="15664911" cy="9099661"/>
          </a:xfrm>
          <a:custGeom>
            <a:avLst/>
            <a:gdLst/>
            <a:ahLst/>
            <a:cxnLst/>
            <a:rect r="r" b="b" t="t" l="l"/>
            <a:pathLst>
              <a:path h="9099661" w="15664911">
                <a:moveTo>
                  <a:pt x="0" y="0"/>
                </a:moveTo>
                <a:lnTo>
                  <a:pt x="15664911" y="0"/>
                </a:lnTo>
                <a:lnTo>
                  <a:pt x="15664911" y="9099661"/>
                </a:lnTo>
                <a:lnTo>
                  <a:pt x="0" y="90996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247" r="-7656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6739570" y="2719965"/>
            <a:ext cx="13010571" cy="10446072"/>
            <a:chOff x="0" y="0"/>
            <a:chExt cx="7467600" cy="599567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5"/>
              <a:stretch>
                <a:fillRect l="0" t="-66" r="0" b="-66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9751">
            <a:off x="-3468158" y="-3321195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512911" y="1291288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512911" y="2664573"/>
            <a:ext cx="16230600" cy="1258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000000"/>
                </a:solidFill>
                <a:latin typeface="Neue Machina Ultra-Bold"/>
              </a:rPr>
              <a:t>FEATURES -</a:t>
            </a:r>
          </a:p>
          <a:p>
            <a:pPr>
              <a:lnSpc>
                <a:spcPts val="3799"/>
              </a:lnSpc>
            </a:pPr>
            <a:r>
              <a:rPr lang="en-US" sz="3999">
                <a:solidFill>
                  <a:srgbClr val="FF3131"/>
                </a:solidFill>
                <a:latin typeface="Neue Machina Ultra-Bold"/>
              </a:rPr>
              <a:t>DYNAMIC ANALYTICS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351777" y="5143500"/>
            <a:ext cx="12846947" cy="4756930"/>
          </a:xfrm>
          <a:custGeom>
            <a:avLst/>
            <a:gdLst/>
            <a:ahLst/>
            <a:cxnLst/>
            <a:rect r="r" b="b" t="t" l="l"/>
            <a:pathLst>
              <a:path h="4756930" w="12846947">
                <a:moveTo>
                  <a:pt x="0" y="0"/>
                </a:moveTo>
                <a:lnTo>
                  <a:pt x="12846947" y="0"/>
                </a:lnTo>
                <a:lnTo>
                  <a:pt x="12846947" y="4756930"/>
                </a:lnTo>
                <a:lnTo>
                  <a:pt x="0" y="47569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393424" y="6105139"/>
            <a:ext cx="11187603" cy="4181861"/>
          </a:xfrm>
          <a:custGeom>
            <a:avLst/>
            <a:gdLst/>
            <a:ahLst/>
            <a:cxnLst/>
            <a:rect r="r" b="b" t="t" l="l"/>
            <a:pathLst>
              <a:path h="4181861" w="11187603">
                <a:moveTo>
                  <a:pt x="0" y="0"/>
                </a:moveTo>
                <a:lnTo>
                  <a:pt x="11187603" y="0"/>
                </a:lnTo>
                <a:lnTo>
                  <a:pt x="11187603" y="4181861"/>
                </a:lnTo>
                <a:lnTo>
                  <a:pt x="0" y="41818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743228" y="33023"/>
            <a:ext cx="11615492" cy="5110477"/>
          </a:xfrm>
          <a:custGeom>
            <a:avLst/>
            <a:gdLst/>
            <a:ahLst/>
            <a:cxnLst/>
            <a:rect r="r" b="b" t="t" l="l"/>
            <a:pathLst>
              <a:path h="5110477" w="11615492">
                <a:moveTo>
                  <a:pt x="0" y="0"/>
                </a:moveTo>
                <a:lnTo>
                  <a:pt x="11615493" y="0"/>
                </a:lnTo>
                <a:lnTo>
                  <a:pt x="11615493" y="5110477"/>
                </a:lnTo>
                <a:lnTo>
                  <a:pt x="0" y="51104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13704452" y="-3086100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078481" y="10477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-4055643">
            <a:off x="-6022547" y="199575"/>
            <a:ext cx="12045094" cy="3822762"/>
          </a:xfrm>
          <a:custGeom>
            <a:avLst/>
            <a:gdLst/>
            <a:ahLst/>
            <a:cxnLst/>
            <a:rect r="r" b="b" t="t" l="l"/>
            <a:pathLst>
              <a:path h="3822762" w="12045094">
                <a:moveTo>
                  <a:pt x="0" y="0"/>
                </a:moveTo>
                <a:lnTo>
                  <a:pt x="12045094" y="0"/>
                </a:lnTo>
                <a:lnTo>
                  <a:pt x="12045094" y="3822762"/>
                </a:lnTo>
                <a:lnTo>
                  <a:pt x="0" y="3822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7078481" y="3008977"/>
            <a:ext cx="12688592" cy="7278023"/>
            <a:chOff x="0" y="0"/>
            <a:chExt cx="7981950" cy="45783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4"/>
              <a:stretch>
                <a:fillRect l="-5630" t="0" r="-5630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-191347" y="3995193"/>
            <a:ext cx="8307106" cy="4929326"/>
          </a:xfrm>
          <a:custGeom>
            <a:avLst/>
            <a:gdLst/>
            <a:ahLst/>
            <a:cxnLst/>
            <a:rect r="r" b="b" t="t" l="l"/>
            <a:pathLst>
              <a:path h="4929326" w="8307106">
                <a:moveTo>
                  <a:pt x="0" y="0"/>
                </a:moveTo>
                <a:lnTo>
                  <a:pt x="8307106" y="0"/>
                </a:lnTo>
                <a:lnTo>
                  <a:pt x="8307106" y="4929326"/>
                </a:lnTo>
                <a:lnTo>
                  <a:pt x="0" y="49293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207" r="0" b="-207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8700" y="1162050"/>
            <a:ext cx="16230600" cy="1258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7"/>
              </a:lnSpc>
            </a:pPr>
            <a:r>
              <a:rPr lang="en-US" sz="6249">
                <a:solidFill>
                  <a:srgbClr val="000000"/>
                </a:solidFill>
                <a:latin typeface="Neue Machina Ultra-Bold"/>
              </a:rPr>
              <a:t>FEATURES -</a:t>
            </a:r>
          </a:p>
          <a:p>
            <a:pPr>
              <a:lnSpc>
                <a:spcPts val="3799"/>
              </a:lnSpc>
            </a:pPr>
            <a:r>
              <a:rPr lang="en-US" sz="3999">
                <a:solidFill>
                  <a:srgbClr val="FF3131"/>
                </a:solidFill>
                <a:latin typeface="Neue Machina Ultra-Bold"/>
              </a:rPr>
              <a:t>DYNAMIC ANALYTICS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94817" y="3315743"/>
            <a:ext cx="5620196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Canva Sans Bold"/>
              </a:rPr>
              <a:t>Working Architecture -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12191">
            <a:off x="-4532288" y="-3086100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078481" y="10477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997529" y="-643995"/>
            <a:ext cx="12045094" cy="3822762"/>
          </a:xfrm>
          <a:custGeom>
            <a:avLst/>
            <a:gdLst/>
            <a:ahLst/>
            <a:cxnLst/>
            <a:rect r="r" b="b" t="t" l="l"/>
            <a:pathLst>
              <a:path h="3822762" w="12045094">
                <a:moveTo>
                  <a:pt x="0" y="0"/>
                </a:moveTo>
                <a:lnTo>
                  <a:pt x="12045095" y="0"/>
                </a:lnTo>
                <a:lnTo>
                  <a:pt x="12045095" y="3822762"/>
                </a:lnTo>
                <a:lnTo>
                  <a:pt x="0" y="3822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113908" y="2928822"/>
            <a:ext cx="14694841" cy="7358178"/>
          </a:xfrm>
          <a:custGeom>
            <a:avLst/>
            <a:gdLst/>
            <a:ahLst/>
            <a:cxnLst/>
            <a:rect r="r" b="b" t="t" l="l"/>
            <a:pathLst>
              <a:path h="7358178" w="14694841">
                <a:moveTo>
                  <a:pt x="0" y="0"/>
                </a:moveTo>
                <a:lnTo>
                  <a:pt x="14694841" y="0"/>
                </a:lnTo>
                <a:lnTo>
                  <a:pt x="14694841" y="7358178"/>
                </a:lnTo>
                <a:lnTo>
                  <a:pt x="0" y="73581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162050"/>
            <a:ext cx="16230600" cy="1258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7"/>
              </a:lnSpc>
            </a:pPr>
            <a:r>
              <a:rPr lang="en-US" sz="6249">
                <a:solidFill>
                  <a:srgbClr val="000000"/>
                </a:solidFill>
                <a:latin typeface="Neue Machina Ultra-Bold"/>
              </a:rPr>
              <a:t>FEATURES -</a:t>
            </a:r>
          </a:p>
          <a:p>
            <a:pPr>
              <a:lnSpc>
                <a:spcPts val="3799"/>
              </a:lnSpc>
            </a:pPr>
            <a:r>
              <a:rPr lang="en-US" sz="3999">
                <a:solidFill>
                  <a:srgbClr val="FF3131"/>
                </a:solidFill>
                <a:latin typeface="Neue Machina Ultra-Bold"/>
              </a:rPr>
              <a:t>ROLE BASED ACCESS CONTROL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767060" y="10096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49908" y="3243866"/>
            <a:ext cx="5433458" cy="5433458"/>
          </a:xfrm>
          <a:custGeom>
            <a:avLst/>
            <a:gdLst/>
            <a:ahLst/>
            <a:cxnLst/>
            <a:rect r="r" b="b" t="t" l="l"/>
            <a:pathLst>
              <a:path h="5433458" w="5433458">
                <a:moveTo>
                  <a:pt x="0" y="0"/>
                </a:moveTo>
                <a:lnTo>
                  <a:pt x="5433459" y="0"/>
                </a:lnTo>
                <a:lnTo>
                  <a:pt x="5433459" y="5433458"/>
                </a:lnTo>
                <a:lnTo>
                  <a:pt x="0" y="54334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-3144576" y="582686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423823"/>
            <a:ext cx="16230600" cy="817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000000"/>
                </a:solidFill>
                <a:latin typeface="Neue Machina Ultra-Bold"/>
              </a:rPr>
              <a:t>IN TOUCH WITH </a:t>
            </a:r>
            <a:r>
              <a:rPr lang="en-US" sz="6246">
                <a:solidFill>
                  <a:srgbClr val="FF3131"/>
                </a:solidFill>
                <a:latin typeface="Neue Machina Ultra-Bold"/>
              </a:rPr>
              <a:t>BHASINI</a:t>
            </a:r>
          </a:p>
        </p:txBody>
      </p:sp>
      <p:sp>
        <p:nvSpPr>
          <p:cNvPr name="AutoShape 6" id="6"/>
          <p:cNvSpPr/>
          <p:nvPr/>
        </p:nvSpPr>
        <p:spPr>
          <a:xfrm>
            <a:off x="8557879" y="3243866"/>
            <a:ext cx="0" cy="6492240"/>
          </a:xfrm>
          <a:prstGeom prst="line">
            <a:avLst/>
          </a:prstGeom>
          <a:ln cap="flat" w="76200">
            <a:solidFill>
              <a:srgbClr val="E15F5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9144000" y="4014955"/>
            <a:ext cx="8630091" cy="4996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20421" indent="-410210" lvl="1">
              <a:lnSpc>
                <a:spcPts val="4370"/>
              </a:lnSpc>
              <a:buFont typeface="Arial"/>
              <a:buChar char="•"/>
            </a:pPr>
            <a:r>
              <a:rPr lang="en-US" sz="3800">
                <a:solidFill>
                  <a:srgbClr val="000000"/>
                </a:solidFill>
                <a:latin typeface="Neue Machina"/>
              </a:rPr>
              <a:t>Bhashini ASR Hindi model is integral to the Bhashini Project, contributing to AI-based language translation 8 Indian languages.</a:t>
            </a:r>
          </a:p>
          <a:p>
            <a:pPr marL="820421" indent="-410210" lvl="1">
              <a:lnSpc>
                <a:spcPts val="4370"/>
              </a:lnSpc>
              <a:buFont typeface="Arial"/>
              <a:buChar char="•"/>
            </a:pPr>
            <a:r>
              <a:rPr lang="en-US" sz="3800">
                <a:solidFill>
                  <a:srgbClr val="000000"/>
                </a:solidFill>
                <a:latin typeface="Neue Machina"/>
              </a:rPr>
              <a:t>Significance as it aligns with the Digital India campaign.</a:t>
            </a:r>
          </a:p>
          <a:p>
            <a:pPr marL="820421" indent="-410210" lvl="1">
              <a:lnSpc>
                <a:spcPts val="4370"/>
              </a:lnSpc>
              <a:buFont typeface="Arial"/>
              <a:buChar char="•"/>
            </a:pPr>
            <a:r>
              <a:rPr lang="en-US" sz="3800">
                <a:solidFill>
                  <a:srgbClr val="000000"/>
                </a:solidFill>
                <a:latin typeface="Neue Machina"/>
              </a:rPr>
              <a:t>Technology Advancement Support.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251885">
            <a:off x="-4304997" y="-2857820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82899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726969" y="-1593251"/>
            <a:ext cx="21724048" cy="12949956"/>
          </a:xfrm>
          <a:custGeom>
            <a:avLst/>
            <a:gdLst/>
            <a:ahLst/>
            <a:cxnLst/>
            <a:rect r="r" b="b" t="t" l="l"/>
            <a:pathLst>
              <a:path h="12949956" w="21724048">
                <a:moveTo>
                  <a:pt x="0" y="0"/>
                </a:moveTo>
                <a:lnTo>
                  <a:pt x="21724048" y="0"/>
                </a:lnTo>
                <a:lnTo>
                  <a:pt x="21724048" y="12949955"/>
                </a:lnTo>
                <a:lnTo>
                  <a:pt x="0" y="129499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727" r="0" b="-872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123630"/>
            <a:ext cx="9536945" cy="817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004AAD"/>
                </a:solidFill>
                <a:latin typeface="Neue Machina Ultra-Bold"/>
              </a:rPr>
              <a:t>FUTURE</a:t>
            </a:r>
            <a:r>
              <a:rPr lang="en-US" sz="6246">
                <a:solidFill>
                  <a:srgbClr val="000000"/>
                </a:solidFill>
                <a:latin typeface="Neue Machina Ultra-Bold"/>
              </a:rPr>
              <a:t> DIRECTIONS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4072737"/>
            <a:ext cx="5453938" cy="2018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2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Neue Machina"/>
              </a:rPr>
              <a:t>Crime Patrolling as per the critical data location and then suggesting the shortest route.</a:t>
            </a:r>
          </a:p>
          <a:p>
            <a:pPr>
              <a:lnSpc>
                <a:spcPts val="321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003400" y="2207788"/>
            <a:ext cx="4278415" cy="2187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2874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Neue Machina"/>
              </a:rPr>
              <a:t>Original Location Secific Dataset for the predictive policing.</a:t>
            </a:r>
          </a:p>
          <a:p>
            <a:pPr marL="539749" indent="-269875" lvl="1">
              <a:lnSpc>
                <a:spcPts val="2874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Neue Machina"/>
              </a:rPr>
              <a:t>Requirements -</a:t>
            </a:r>
          </a:p>
          <a:p>
            <a:pPr marL="539749" indent="-269875" lvl="1">
              <a:lnSpc>
                <a:spcPts val="2874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Neue Machina"/>
              </a:rPr>
              <a:t>More Data and CCTNS Data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677939" y="7068820"/>
            <a:ext cx="5610061" cy="3218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2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Neue Machina"/>
              </a:rPr>
              <a:t>Any women can report from anyplace with Police in Loop for Verification and noting with Aadhar verification.</a:t>
            </a:r>
          </a:p>
          <a:p>
            <a:pPr marL="604519" indent="-302260" lvl="1">
              <a:lnSpc>
                <a:spcPts val="32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Neue Machina"/>
              </a:rPr>
              <a:t>FIR editor tool</a:t>
            </a:r>
          </a:p>
          <a:p>
            <a:pPr marL="604519" indent="-302260" lvl="1">
              <a:lnSpc>
                <a:spcPts val="32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Neue Machina"/>
              </a:rPr>
              <a:t>Hindi Voice Transcription, Real Time with Bhasini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281815" y="439100"/>
            <a:ext cx="5977485" cy="817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2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Neue Machina"/>
              </a:rPr>
              <a:t>Maintenance &amp; In-Department Use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934396" y="4097338"/>
            <a:ext cx="8419207" cy="1882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400"/>
              </a:lnSpc>
            </a:pPr>
            <a:r>
              <a:rPr lang="en-US" sz="11000">
                <a:solidFill>
                  <a:srgbClr val="000000"/>
                </a:solidFill>
                <a:latin typeface="Canva Sans Bold"/>
              </a:rPr>
              <a:t>Thank You!!!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977954" y="10477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3709269">
            <a:off x="13673078" y="5292937"/>
            <a:ext cx="7764315" cy="8651047"/>
          </a:xfrm>
          <a:custGeom>
            <a:avLst/>
            <a:gdLst/>
            <a:ahLst/>
            <a:cxnLst/>
            <a:rect r="r" b="b" t="t" l="l"/>
            <a:pathLst>
              <a:path h="8651047" w="7764315">
                <a:moveTo>
                  <a:pt x="0" y="0"/>
                </a:moveTo>
                <a:lnTo>
                  <a:pt x="7764315" y="0"/>
                </a:lnTo>
                <a:lnTo>
                  <a:pt x="7764315" y="8651047"/>
                </a:lnTo>
                <a:lnTo>
                  <a:pt x="0" y="86510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354528" y="2961490"/>
            <a:ext cx="1086442" cy="843474"/>
          </a:xfrm>
          <a:custGeom>
            <a:avLst/>
            <a:gdLst/>
            <a:ahLst/>
            <a:cxnLst/>
            <a:rect r="r" b="b" t="t" l="l"/>
            <a:pathLst>
              <a:path h="843474" w="1086442">
                <a:moveTo>
                  <a:pt x="0" y="0"/>
                </a:moveTo>
                <a:lnTo>
                  <a:pt x="1086442" y="0"/>
                </a:lnTo>
                <a:lnTo>
                  <a:pt x="1086442" y="843473"/>
                </a:lnTo>
                <a:lnTo>
                  <a:pt x="0" y="8434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 flipH="true">
            <a:off x="1897749" y="4490849"/>
            <a:ext cx="0" cy="334593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2964551" y="3824013"/>
            <a:ext cx="14294749" cy="3492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4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eue Machina"/>
              </a:rPr>
              <a:t>Underutilization of the FIR Data.</a:t>
            </a:r>
          </a:p>
          <a:p>
            <a:pPr marL="863599" indent="-431800" lvl="1">
              <a:lnSpc>
                <a:spcPts val="4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eue Machina"/>
              </a:rPr>
              <a:t>Storing the PDF FIR data to the cloud is </a:t>
            </a:r>
            <a:r>
              <a:rPr lang="en-US" sz="3999">
                <a:solidFill>
                  <a:srgbClr val="E15F50"/>
                </a:solidFill>
                <a:latin typeface="Neue Machina"/>
              </a:rPr>
              <a:t>difficult</a:t>
            </a:r>
            <a:r>
              <a:rPr lang="en-US" sz="3999">
                <a:solidFill>
                  <a:srgbClr val="000000"/>
                </a:solidFill>
                <a:latin typeface="Neue Machina"/>
              </a:rPr>
              <a:t> in structured format. </a:t>
            </a:r>
          </a:p>
          <a:p>
            <a:pPr marL="863599" indent="-431800" lvl="1">
              <a:lnSpc>
                <a:spcPts val="4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eue Machina"/>
              </a:rPr>
              <a:t>IPC Section and other parameters prediction.</a:t>
            </a:r>
          </a:p>
          <a:p>
            <a:pPr marL="863599" indent="-431800" lvl="1">
              <a:lnSpc>
                <a:spcPts val="4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eue Machina"/>
              </a:rPr>
              <a:t>Multilingual Support.</a:t>
            </a:r>
          </a:p>
          <a:p>
            <a:pPr marL="863599" indent="-431800" lvl="1">
              <a:lnSpc>
                <a:spcPts val="4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eue Machina"/>
              </a:rPr>
              <a:t>More flexiblity to the analysis is required.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45925" y="8714869"/>
            <a:ext cx="18196151" cy="3144262"/>
          </a:xfrm>
          <a:custGeom>
            <a:avLst/>
            <a:gdLst/>
            <a:ahLst/>
            <a:cxnLst/>
            <a:rect r="r" b="b" t="t" l="l"/>
            <a:pathLst>
              <a:path h="3144262" w="18196151">
                <a:moveTo>
                  <a:pt x="0" y="0"/>
                </a:moveTo>
                <a:lnTo>
                  <a:pt x="18196150" y="0"/>
                </a:lnTo>
                <a:lnTo>
                  <a:pt x="18196150" y="3144262"/>
                </a:lnTo>
                <a:lnTo>
                  <a:pt x="0" y="31442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181100"/>
            <a:ext cx="6820485" cy="1569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FF3131"/>
                </a:solidFill>
                <a:latin typeface="Neue Machina Ultra-Bold"/>
              </a:rPr>
              <a:t>PROBLEMS</a:t>
            </a:r>
            <a:r>
              <a:rPr lang="en-US" sz="6246">
                <a:solidFill>
                  <a:srgbClr val="000000"/>
                </a:solidFill>
                <a:latin typeface="Neue Machina Ultra-Bold"/>
              </a:rPr>
              <a:t> IDENTIFIED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2952369" y="6570769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078481" y="10477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1685157">
            <a:off x="13042137" y="-3147921"/>
            <a:ext cx="7291684" cy="6868977"/>
          </a:xfrm>
          <a:custGeom>
            <a:avLst/>
            <a:gdLst/>
            <a:ahLst/>
            <a:cxnLst/>
            <a:rect r="r" b="b" t="t" l="l"/>
            <a:pathLst>
              <a:path h="6868977" w="7291684">
                <a:moveTo>
                  <a:pt x="0" y="0"/>
                </a:moveTo>
                <a:lnTo>
                  <a:pt x="7291683" y="0"/>
                </a:lnTo>
                <a:lnTo>
                  <a:pt x="7291683" y="6868977"/>
                </a:lnTo>
                <a:lnTo>
                  <a:pt x="0" y="68689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162050"/>
            <a:ext cx="6049781" cy="1569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000000"/>
                </a:solidFill>
                <a:latin typeface="Neue Machina Ultra-Bold"/>
              </a:rPr>
              <a:t>MOTIVATION TO BUILD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054663"/>
            <a:ext cx="14577414" cy="4293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06780" indent="-453390" lvl="1">
              <a:lnSpc>
                <a:spcPts val="483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Neue Machina"/>
              </a:rPr>
              <a:t>Passion to solve the real world problems.</a:t>
            </a:r>
          </a:p>
          <a:p>
            <a:pPr marL="906780" indent="-453390" lvl="1">
              <a:lnSpc>
                <a:spcPts val="483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Neue Machina"/>
              </a:rPr>
              <a:t>A conversation with the STF Officer on solving the problem, and started working on the dynamic analytics.</a:t>
            </a:r>
          </a:p>
          <a:p>
            <a:pPr marL="906780" indent="-453390" lvl="1">
              <a:lnSpc>
                <a:spcPts val="4830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Neue Machina"/>
              </a:rPr>
              <a:t>Working towards the technological advancement and worked on 4 research work around AI.</a:t>
            </a:r>
          </a:p>
          <a:p>
            <a:pPr>
              <a:lnSpc>
                <a:spcPts val="483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9686911">
            <a:off x="-3693033" y="-3062981"/>
            <a:ext cx="7386066" cy="8229600"/>
          </a:xfrm>
          <a:custGeom>
            <a:avLst/>
            <a:gdLst/>
            <a:ahLst/>
            <a:cxnLst/>
            <a:rect r="r" b="b" t="t" l="l"/>
            <a:pathLst>
              <a:path h="8229600" w="7386066">
                <a:moveTo>
                  <a:pt x="0" y="0"/>
                </a:moveTo>
                <a:lnTo>
                  <a:pt x="7386066" y="0"/>
                </a:lnTo>
                <a:lnTo>
                  <a:pt x="738606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734438">
            <a:off x="14649814" y="2918583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5897880" y="10477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555186" y="1051819"/>
            <a:ext cx="18261323" cy="11963128"/>
          </a:xfrm>
          <a:custGeom>
            <a:avLst/>
            <a:gdLst/>
            <a:ahLst/>
            <a:cxnLst/>
            <a:rect r="r" b="b" t="t" l="l"/>
            <a:pathLst>
              <a:path h="11963128" w="18261323">
                <a:moveTo>
                  <a:pt x="0" y="0"/>
                </a:moveTo>
                <a:lnTo>
                  <a:pt x="18261323" y="0"/>
                </a:lnTo>
                <a:lnTo>
                  <a:pt x="18261323" y="11963128"/>
                </a:lnTo>
                <a:lnTo>
                  <a:pt x="0" y="119631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530" r="0" b="-9809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07362" y="6966708"/>
            <a:ext cx="13336226" cy="183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Table No - 103</a:t>
            </a:r>
          </a:p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Team Name - </a:t>
            </a:r>
            <a:r>
              <a:rPr lang="en-US" sz="3500">
                <a:solidFill>
                  <a:srgbClr val="0097B2"/>
                </a:solidFill>
                <a:latin typeface="Canva Sans Bold"/>
              </a:rPr>
              <a:t>CrimeBusters</a:t>
            </a:r>
          </a:p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Canva Sans Bold"/>
              </a:rPr>
              <a:t>Registration ID - 433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162050"/>
            <a:ext cx="6820485" cy="1570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000000"/>
                </a:solidFill>
                <a:latin typeface="Neue Machina Ultra-Bold"/>
              </a:rPr>
              <a:t>SOLUTION DEVELOPED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07362" y="4516638"/>
            <a:ext cx="13336226" cy="1898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E15F50"/>
                </a:solidFill>
                <a:latin typeface="Canva Sans Bold"/>
              </a:rPr>
              <a:t>CrimeDekho </a:t>
            </a:r>
          </a:p>
          <a:p>
            <a:pPr algn="ctr">
              <a:lnSpc>
                <a:spcPts val="7699"/>
              </a:lnSpc>
            </a:pPr>
            <a:r>
              <a:rPr lang="en-US" sz="5499">
                <a:solidFill>
                  <a:srgbClr val="000000"/>
                </a:solidFill>
                <a:latin typeface="Canva Sans Bold"/>
              </a:rPr>
              <a:t>To Reduce Crime Rates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900334">
            <a:off x="-4088923" y="3948762"/>
            <a:ext cx="9870514" cy="10202082"/>
          </a:xfrm>
          <a:custGeom>
            <a:avLst/>
            <a:gdLst/>
            <a:ahLst/>
            <a:cxnLst/>
            <a:rect r="r" b="b" t="t" l="l"/>
            <a:pathLst>
              <a:path h="10202082" w="9870514">
                <a:moveTo>
                  <a:pt x="0" y="0"/>
                </a:moveTo>
                <a:lnTo>
                  <a:pt x="9870515" y="0"/>
                </a:lnTo>
                <a:lnTo>
                  <a:pt x="9870515" y="10202082"/>
                </a:lnTo>
                <a:lnTo>
                  <a:pt x="0" y="102020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078481" y="10477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5100569" y="2640864"/>
            <a:ext cx="13187431" cy="5634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57"/>
              </a:lnSpc>
            </a:pPr>
          </a:p>
          <a:p>
            <a:pPr marL="836804" indent="-418402" lvl="1">
              <a:lnSpc>
                <a:spcPts val="4457"/>
              </a:lnSpc>
              <a:buFont typeface="Arial"/>
              <a:buChar char="•"/>
            </a:pPr>
            <a:r>
              <a:rPr lang="en-US" sz="3875">
                <a:solidFill>
                  <a:srgbClr val="004AAD"/>
                </a:solidFill>
                <a:latin typeface="Neue Machina Ultra-Bold"/>
              </a:rPr>
              <a:t>OCR Extraction</a:t>
            </a:r>
            <a:r>
              <a:rPr lang="en-US" sz="3875">
                <a:solidFill>
                  <a:srgbClr val="000000"/>
                </a:solidFill>
                <a:latin typeface="Neue Machina"/>
              </a:rPr>
              <a:t> of FIR PDF into Structured Format.</a:t>
            </a:r>
          </a:p>
          <a:p>
            <a:pPr marL="836804" indent="-418402" lvl="1">
              <a:lnSpc>
                <a:spcPts val="4457"/>
              </a:lnSpc>
              <a:buFont typeface="Arial"/>
              <a:buChar char="•"/>
            </a:pPr>
            <a:r>
              <a:rPr lang="en-US" sz="3875">
                <a:solidFill>
                  <a:srgbClr val="000000"/>
                </a:solidFill>
                <a:latin typeface="Neue Machina"/>
              </a:rPr>
              <a:t>Online FIR Registration with </a:t>
            </a:r>
            <a:r>
              <a:rPr lang="en-US" sz="3875">
                <a:solidFill>
                  <a:srgbClr val="CB6CE6"/>
                </a:solidFill>
                <a:latin typeface="Neue Machina Ultra-Bold"/>
              </a:rPr>
              <a:t>Voice Description</a:t>
            </a:r>
            <a:r>
              <a:rPr lang="en-US" sz="3875">
                <a:solidFill>
                  <a:srgbClr val="000000"/>
                </a:solidFill>
                <a:latin typeface="Neue Machina"/>
              </a:rPr>
              <a:t> of the FIR.</a:t>
            </a:r>
          </a:p>
          <a:p>
            <a:pPr marL="836804" indent="-418402" lvl="1">
              <a:lnSpc>
                <a:spcPts val="4457"/>
              </a:lnSpc>
              <a:buFont typeface="Arial"/>
              <a:buChar char="•"/>
            </a:pPr>
            <a:r>
              <a:rPr lang="en-US" sz="3875">
                <a:solidFill>
                  <a:srgbClr val="000000"/>
                </a:solidFill>
                <a:latin typeface="Neue Machina"/>
              </a:rPr>
              <a:t>IPC Code and other critical points prediction</a:t>
            </a:r>
          </a:p>
          <a:p>
            <a:pPr marL="836804" indent="-418402" lvl="1">
              <a:lnSpc>
                <a:spcPts val="4457"/>
              </a:lnSpc>
              <a:buFont typeface="Arial"/>
              <a:buChar char="•"/>
            </a:pPr>
            <a:r>
              <a:rPr lang="en-US" sz="3875">
                <a:solidFill>
                  <a:srgbClr val="000000"/>
                </a:solidFill>
                <a:latin typeface="Neue Machina"/>
              </a:rPr>
              <a:t>Support for the </a:t>
            </a:r>
            <a:r>
              <a:rPr lang="en-US" sz="3875">
                <a:solidFill>
                  <a:srgbClr val="00BF63"/>
                </a:solidFill>
                <a:latin typeface="Neue Machina Ultra-Bold"/>
              </a:rPr>
              <a:t>multilingual</a:t>
            </a:r>
            <a:r>
              <a:rPr lang="en-US" sz="3875">
                <a:solidFill>
                  <a:srgbClr val="000000"/>
                </a:solidFill>
                <a:latin typeface="Neue Machina"/>
              </a:rPr>
              <a:t> data</a:t>
            </a:r>
          </a:p>
          <a:p>
            <a:pPr marL="836804" indent="-418402" lvl="1">
              <a:lnSpc>
                <a:spcPts val="4457"/>
              </a:lnSpc>
              <a:buFont typeface="Arial"/>
              <a:buChar char="•"/>
            </a:pPr>
            <a:r>
              <a:rPr lang="en-US" sz="3875">
                <a:solidFill>
                  <a:srgbClr val="000000"/>
                </a:solidFill>
                <a:latin typeface="Neue Machina"/>
              </a:rPr>
              <a:t>Mapping the Hotspot</a:t>
            </a:r>
          </a:p>
          <a:p>
            <a:pPr marL="836804" indent="-418402" lvl="1">
              <a:lnSpc>
                <a:spcPts val="4457"/>
              </a:lnSpc>
              <a:buFont typeface="Arial"/>
              <a:buChar char="•"/>
            </a:pPr>
            <a:r>
              <a:rPr lang="en-US" sz="3875">
                <a:solidFill>
                  <a:srgbClr val="000000"/>
                </a:solidFill>
                <a:latin typeface="Neue Machina"/>
              </a:rPr>
              <a:t>Dynamic Analytics</a:t>
            </a:r>
          </a:p>
          <a:p>
            <a:pPr>
              <a:lnSpc>
                <a:spcPts val="4457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2403168" y="3113672"/>
            <a:ext cx="7790750" cy="8241179"/>
          </a:xfrm>
          <a:custGeom>
            <a:avLst/>
            <a:gdLst/>
            <a:ahLst/>
            <a:cxnLst/>
            <a:rect r="r" b="b" t="t" l="l"/>
            <a:pathLst>
              <a:path h="8241179" w="7790750">
                <a:moveTo>
                  <a:pt x="0" y="0"/>
                </a:moveTo>
                <a:lnTo>
                  <a:pt x="7790750" y="0"/>
                </a:lnTo>
                <a:lnTo>
                  <a:pt x="7790750" y="8241179"/>
                </a:lnTo>
                <a:lnTo>
                  <a:pt x="0" y="8241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162050"/>
            <a:ext cx="6049781" cy="817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000000"/>
                </a:solidFill>
                <a:latin typeface="Neue Machina Ultra-Bold"/>
              </a:rPr>
              <a:t>OBJECTIVES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15125">
            <a:off x="-3981069" y="-3023245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078481" y="10477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76068" y="-819826"/>
            <a:ext cx="12045094" cy="3822762"/>
          </a:xfrm>
          <a:custGeom>
            <a:avLst/>
            <a:gdLst/>
            <a:ahLst/>
            <a:cxnLst/>
            <a:rect r="r" b="b" t="t" l="l"/>
            <a:pathLst>
              <a:path h="3822762" w="12045094">
                <a:moveTo>
                  <a:pt x="0" y="0"/>
                </a:moveTo>
                <a:lnTo>
                  <a:pt x="12045094" y="0"/>
                </a:lnTo>
                <a:lnTo>
                  <a:pt x="12045094" y="3822762"/>
                </a:lnTo>
                <a:lnTo>
                  <a:pt x="0" y="3822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536524" y="2641606"/>
            <a:ext cx="9549628" cy="6017000"/>
          </a:xfrm>
          <a:custGeom>
            <a:avLst/>
            <a:gdLst/>
            <a:ahLst/>
            <a:cxnLst/>
            <a:rect r="r" b="b" t="t" l="l"/>
            <a:pathLst>
              <a:path h="6017000" w="9549628">
                <a:moveTo>
                  <a:pt x="0" y="0"/>
                </a:moveTo>
                <a:lnTo>
                  <a:pt x="9549628" y="0"/>
                </a:lnTo>
                <a:lnTo>
                  <a:pt x="9549628" y="6017000"/>
                </a:lnTo>
                <a:lnTo>
                  <a:pt x="0" y="601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1315125">
            <a:off x="15207459" y="4905136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-928072" y="3897374"/>
            <a:ext cx="11054501" cy="8875561"/>
            <a:chOff x="0" y="0"/>
            <a:chExt cx="7467600" cy="599567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5"/>
              <a:stretch>
                <a:fillRect l="0" t="-66" r="0" b="-66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28700" y="1162050"/>
            <a:ext cx="11140190" cy="1258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000000"/>
                </a:solidFill>
                <a:latin typeface="Neue Machina Ultra-Bold"/>
              </a:rPr>
              <a:t>FEATURES - </a:t>
            </a:r>
          </a:p>
          <a:p>
            <a:pPr>
              <a:lnSpc>
                <a:spcPts val="3799"/>
              </a:lnSpc>
            </a:pPr>
            <a:r>
              <a:rPr lang="en-US" sz="3999">
                <a:solidFill>
                  <a:srgbClr val="FF3131"/>
                </a:solidFill>
                <a:latin typeface="Neue Machina Ultra-Bold"/>
              </a:rPr>
              <a:t>OCR EXTRACTION TO STRUCTURED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053156">
            <a:off x="-3170488" y="-3459967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078481" y="10477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822063" y="-1256548"/>
            <a:ext cx="12045094" cy="3822762"/>
          </a:xfrm>
          <a:custGeom>
            <a:avLst/>
            <a:gdLst/>
            <a:ahLst/>
            <a:cxnLst/>
            <a:rect r="r" b="b" t="t" l="l"/>
            <a:pathLst>
              <a:path h="3822762" w="12045094">
                <a:moveTo>
                  <a:pt x="0" y="0"/>
                </a:moveTo>
                <a:lnTo>
                  <a:pt x="12045094" y="0"/>
                </a:lnTo>
                <a:lnTo>
                  <a:pt x="12045094" y="3822762"/>
                </a:lnTo>
                <a:lnTo>
                  <a:pt x="0" y="3822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078481" y="1724422"/>
            <a:ext cx="11190422" cy="6362122"/>
          </a:xfrm>
          <a:custGeom>
            <a:avLst/>
            <a:gdLst/>
            <a:ahLst/>
            <a:cxnLst/>
            <a:rect r="r" b="b" t="t" l="l"/>
            <a:pathLst>
              <a:path h="6362122" w="11190422">
                <a:moveTo>
                  <a:pt x="0" y="0"/>
                </a:moveTo>
                <a:lnTo>
                  <a:pt x="11190421" y="0"/>
                </a:lnTo>
                <a:lnTo>
                  <a:pt x="11190421" y="6362122"/>
                </a:lnTo>
                <a:lnTo>
                  <a:pt x="0" y="63621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-1200877" y="3406878"/>
            <a:ext cx="13157617" cy="7547050"/>
            <a:chOff x="0" y="0"/>
            <a:chExt cx="7981950" cy="45783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5"/>
              <a:stretch>
                <a:fillRect l="-5630" t="0" r="-5630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28700" y="1162050"/>
            <a:ext cx="7793363" cy="1258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7"/>
              </a:lnSpc>
            </a:pPr>
            <a:r>
              <a:rPr lang="en-US" sz="6249">
                <a:solidFill>
                  <a:srgbClr val="000000"/>
                </a:solidFill>
                <a:latin typeface="Neue Machina Ultra-Bold"/>
              </a:rPr>
              <a:t>FEATURES -</a:t>
            </a:r>
            <a:r>
              <a:rPr lang="en-US" sz="6249">
                <a:solidFill>
                  <a:srgbClr val="FF3131"/>
                </a:solidFill>
                <a:latin typeface="Neue Machina Ultra-Bold"/>
              </a:rPr>
              <a:t> </a:t>
            </a:r>
          </a:p>
          <a:p>
            <a:pPr>
              <a:lnSpc>
                <a:spcPts val="3799"/>
              </a:lnSpc>
            </a:pPr>
            <a:r>
              <a:rPr lang="en-US" sz="3999">
                <a:solidFill>
                  <a:srgbClr val="FF3131"/>
                </a:solidFill>
                <a:latin typeface="Neue Machina Ultra-Bold"/>
              </a:rPr>
              <a:t>VOICE BASED FIR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3144576" y="582686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078481" y="10477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569585" y="-1144011"/>
            <a:ext cx="12045094" cy="3822762"/>
          </a:xfrm>
          <a:custGeom>
            <a:avLst/>
            <a:gdLst/>
            <a:ahLst/>
            <a:cxnLst/>
            <a:rect r="r" b="b" t="t" l="l"/>
            <a:pathLst>
              <a:path h="3822762" w="12045094">
                <a:moveTo>
                  <a:pt x="0" y="0"/>
                </a:moveTo>
                <a:lnTo>
                  <a:pt x="12045094" y="0"/>
                </a:lnTo>
                <a:lnTo>
                  <a:pt x="12045094" y="3822762"/>
                </a:lnTo>
                <a:lnTo>
                  <a:pt x="0" y="3822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777580" y="2678751"/>
            <a:ext cx="14732839" cy="11828866"/>
            <a:chOff x="0" y="0"/>
            <a:chExt cx="7467600" cy="59956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4"/>
              <a:stretch>
                <a:fillRect l="0" t="-66" r="0" b="-66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1162050"/>
            <a:ext cx="16230600" cy="1258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000000"/>
                </a:solidFill>
                <a:latin typeface="Neue Machina Ultra-Bold"/>
              </a:rPr>
              <a:t>FEATURES -</a:t>
            </a:r>
          </a:p>
          <a:p>
            <a:pPr>
              <a:lnSpc>
                <a:spcPts val="3799"/>
              </a:lnSpc>
            </a:pPr>
            <a:r>
              <a:rPr lang="en-US" sz="3999">
                <a:solidFill>
                  <a:srgbClr val="FF3131"/>
                </a:solidFill>
                <a:latin typeface="Neue Machina Ultra-Bold"/>
              </a:rPr>
              <a:t>IPC SECTION</a:t>
            </a:r>
            <a:r>
              <a:rPr lang="en-US" sz="3999">
                <a:solidFill>
                  <a:srgbClr val="000000"/>
                </a:solidFill>
                <a:latin typeface="Neue Machina Ultra-Bold"/>
              </a:rPr>
              <a:t> AND OTHER CRITICAL POINTS PREDICTION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3144576" y="5826864"/>
            <a:ext cx="7962138" cy="8229600"/>
          </a:xfrm>
          <a:custGeom>
            <a:avLst/>
            <a:gdLst/>
            <a:ahLst/>
            <a:cxnLst/>
            <a:rect r="r" b="b" t="t" l="l"/>
            <a:pathLst>
              <a:path h="8229600" w="7962138">
                <a:moveTo>
                  <a:pt x="0" y="0"/>
                </a:moveTo>
                <a:lnTo>
                  <a:pt x="7962138" y="0"/>
                </a:lnTo>
                <a:lnTo>
                  <a:pt x="796213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078481" y="1047750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569585" y="-1144011"/>
            <a:ext cx="12045094" cy="3822762"/>
          </a:xfrm>
          <a:custGeom>
            <a:avLst/>
            <a:gdLst/>
            <a:ahLst/>
            <a:cxnLst/>
            <a:rect r="r" b="b" t="t" l="l"/>
            <a:pathLst>
              <a:path h="3822762" w="12045094">
                <a:moveTo>
                  <a:pt x="0" y="0"/>
                </a:moveTo>
                <a:lnTo>
                  <a:pt x="12045094" y="0"/>
                </a:lnTo>
                <a:lnTo>
                  <a:pt x="12045094" y="3822762"/>
                </a:lnTo>
                <a:lnTo>
                  <a:pt x="0" y="38227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777580" y="2678751"/>
            <a:ext cx="14732839" cy="11828866"/>
            <a:chOff x="0" y="0"/>
            <a:chExt cx="7467600" cy="59956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4"/>
              <a:stretch>
                <a:fillRect l="0" t="-66" r="0" b="-66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1162050"/>
            <a:ext cx="16230600" cy="1258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34"/>
              </a:lnSpc>
            </a:pPr>
            <a:r>
              <a:rPr lang="en-US" sz="6246">
                <a:solidFill>
                  <a:srgbClr val="000000"/>
                </a:solidFill>
                <a:latin typeface="Neue Machina Ultra-Bold"/>
              </a:rPr>
              <a:t>FEATURES -</a:t>
            </a:r>
          </a:p>
          <a:p>
            <a:pPr>
              <a:lnSpc>
                <a:spcPts val="3799"/>
              </a:lnSpc>
            </a:pPr>
            <a:r>
              <a:rPr lang="en-US" sz="3999">
                <a:solidFill>
                  <a:srgbClr val="FF3131"/>
                </a:solidFill>
                <a:latin typeface="Neue Machina Ultra-Bold"/>
              </a:rPr>
              <a:t>IPC SECTION</a:t>
            </a:r>
            <a:r>
              <a:rPr lang="en-US" sz="3999">
                <a:solidFill>
                  <a:srgbClr val="000000"/>
                </a:solidFill>
                <a:latin typeface="Neue Machina Ultra-Bold"/>
              </a:rPr>
              <a:t> AND OTHER CRITICAL POINTS PREDICTION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DAF6Fg7ROMY</dc:identifier>
  <dcterms:modified xsi:type="dcterms:W3CDTF">2011-08-01T06:04:30Z</dcterms:modified>
  <cp:revision>1</cp:revision>
  <dc:title>CrimeBusters - 433</dc:title>
</cp:coreProperties>
</file>

<file path=docProps/thumbnail.jpeg>
</file>